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69" r:id="rId3"/>
    <p:sldId id="272" r:id="rId4"/>
    <p:sldId id="273" r:id="rId5"/>
    <p:sldId id="274" r:id="rId6"/>
    <p:sldId id="275" r:id="rId7"/>
    <p:sldId id="278" r:id="rId8"/>
    <p:sldId id="277" r:id="rId9"/>
    <p:sldId id="279" r:id="rId10"/>
    <p:sldId id="280" r:id="rId11"/>
    <p:sldId id="281" r:id="rId12"/>
    <p:sldId id="282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Noto Sans CJK KR Thin" panose="020B0600000101010101" charset="-127"/>
      <p:regular r:id="rId16"/>
    </p:embeddedFont>
    <p:embeddedFont>
      <p:font typeface="Bauhaus 93" panose="04030905020B02020C02" pitchFamily="8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나눔스퀘어_ac Bold" panose="020B0600000101010101" pitchFamily="50" charset="-127"/>
      <p:bold r:id="rId22"/>
    </p:embeddedFont>
    <p:embeddedFont>
      <p:font typeface="Noto Sans CJK KR Light" panose="020B0600000101010101" charset="-127"/>
      <p:regular r:id="rId23"/>
    </p:embeddedFont>
    <p:embeddedFont>
      <p:font typeface="DX방탄고딕" panose="02020600000000000000" pitchFamily="18" charset="-127"/>
      <p:regular r:id="rId24"/>
    </p:embeddedFont>
    <p:embeddedFont>
      <p:font typeface="Noto Sans CJK KR Bold" panose="020B0800000000000000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Noto Sans CJK KR Black" panose="020B0A00000000000000"/>
      <p:bold r:id="rId27"/>
    </p:embeddedFont>
    <p:embeddedFont>
      <p:font typeface="휴먼둥근헤드라인" panose="0203050400010101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569"/>
    <a:srgbClr val="FFFFFF"/>
    <a:srgbClr val="C4D64F"/>
    <a:srgbClr val="98D957"/>
    <a:srgbClr val="595959"/>
    <a:srgbClr val="FF6766"/>
    <a:srgbClr val="F04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0" y="79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7T21:05:23.577" idx="1">
    <p:pos x="10" y="10"/>
    <p:text>이건 어떻게 해야될지 모르겠다 ;;;;;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7T21:05:23.577" idx="1">
    <p:pos x="10" y="10"/>
    <p:text>이건 어떻게 해야될지 모르겠다 ;;;;;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7T21:05:23.577" idx="1">
    <p:pos x="10" y="10"/>
    <p:text>이건 어떻게 해야될지 모르겠다 ;;;;;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99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3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740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012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0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2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3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0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3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0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50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C6FC3-CE0C-4295-8389-39A0B663DE08}" type="datetimeFigureOut">
              <a:rPr lang="ko-KR" altLang="en-US" smtClean="0"/>
              <a:t>2020-03-28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AE315-F4EC-438E-8C81-F7178CE5C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5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C535B9-0206-4933-B3A2-FC73A8BF1A8F}"/>
              </a:ext>
            </a:extLst>
          </p:cNvPr>
          <p:cNvSpPr txBox="1"/>
          <p:nvPr/>
        </p:nvSpPr>
        <p:spPr>
          <a:xfrm>
            <a:off x="3511141" y="2806018"/>
            <a:ext cx="8208912" cy="1231106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머신러닝을</a:t>
            </a:r>
            <a:r>
              <a:rPr lang="ko-KR" altLang="en-US" sz="4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활용한 </a:t>
            </a:r>
            <a:endParaRPr lang="en-US" altLang="ko-KR" sz="4000" b="1" spc="-3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21</a:t>
            </a:r>
            <a:r>
              <a:rPr lang="ko-KR" altLang="en-US" sz="4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대 총선 결과예측 </a:t>
            </a:r>
            <a:endParaRPr lang="ko-KR" altLang="en-US" sz="4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A0F72E-1949-4219-AC42-014A834BDE88}"/>
              </a:ext>
            </a:extLst>
          </p:cNvPr>
          <p:cNvSpPr txBox="1"/>
          <p:nvPr/>
        </p:nvSpPr>
        <p:spPr>
          <a:xfrm>
            <a:off x="7248128" y="4329100"/>
            <a:ext cx="5158567" cy="1107996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ko-KR" altLang="en-US" sz="2400" b="1" spc="-3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팀명</a:t>
            </a: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en-US" altLang="ko-KR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: </a:t>
            </a: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노구리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이름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en-US" altLang="ko-KR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: </a:t>
            </a: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노소영 구민주 </a:t>
            </a:r>
            <a:r>
              <a:rPr lang="ko-KR" altLang="en-US" sz="2400" b="1" spc="-3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이리애</a:t>
            </a:r>
            <a:r>
              <a:rPr lang="ko-KR" altLang="en-US" sz="24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 이혁재 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0C0AFF57-E140-4FEA-8EF1-44B0BFFBDF94}"/>
              </a:ext>
            </a:extLst>
          </p:cNvPr>
          <p:cNvSpPr/>
          <p:nvPr/>
        </p:nvSpPr>
        <p:spPr>
          <a:xfrm>
            <a:off x="5879517" y="2655888"/>
            <a:ext cx="107950" cy="107950"/>
          </a:xfrm>
          <a:prstGeom prst="ellipse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B3B58B6D-C682-48B1-B908-60912B6F5CC1}"/>
              </a:ext>
            </a:extLst>
          </p:cNvPr>
          <p:cNvSpPr/>
          <p:nvPr/>
        </p:nvSpPr>
        <p:spPr>
          <a:xfrm>
            <a:off x="6347830" y="2655888"/>
            <a:ext cx="107950" cy="107950"/>
          </a:xfrm>
          <a:prstGeom prst="ellipse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34F9CF6D-4300-4BFA-966C-A0921DAFC249}"/>
              </a:ext>
            </a:extLst>
          </p:cNvPr>
          <p:cNvSpPr/>
          <p:nvPr/>
        </p:nvSpPr>
        <p:spPr>
          <a:xfrm>
            <a:off x="6816080" y="2655888"/>
            <a:ext cx="107950" cy="107950"/>
          </a:xfrm>
          <a:prstGeom prst="ellipse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34F9CF6D-4300-4BFA-966C-A0921DAFC249}"/>
              </a:ext>
            </a:extLst>
          </p:cNvPr>
          <p:cNvSpPr/>
          <p:nvPr/>
        </p:nvSpPr>
        <p:spPr>
          <a:xfrm>
            <a:off x="7284194" y="2672916"/>
            <a:ext cx="107950" cy="107950"/>
          </a:xfrm>
          <a:prstGeom prst="ellipse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Picture 2" descr="지방선거 D-8 세종시 선거구별 유권자 수는? - 세종포스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3" y="-7429"/>
            <a:ext cx="50561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궁금했지만 쑥스러워 묻지 못했던!] '6.13 전국동시지방선거' 깨알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3" y="-7429"/>
            <a:ext cx="5056167" cy="686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385714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</a:t>
            </a:r>
            <a:r>
              <a:rPr lang="ko-KR" altLang="en-US" sz="3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내용 및 연구방법 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데이터시각화 초안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6552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20대 총선-그래픽] 서울 선거구별 당선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96" y="1883369"/>
            <a:ext cx="3665213" cy="3585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리서치뷰 - [리서치뷰] 2020총선 지역구 선거 맞대결 시 “민주당(47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19" y="620673"/>
            <a:ext cx="28003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꺾인 연결선 3"/>
          <p:cNvCxnSpPr/>
          <p:nvPr/>
        </p:nvCxnSpPr>
        <p:spPr>
          <a:xfrm flipV="1">
            <a:off x="3696237" y="1435061"/>
            <a:ext cx="2796282" cy="1707384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endCxn id="16390" idx="1"/>
          </p:cNvCxnSpPr>
          <p:nvPr/>
        </p:nvCxnSpPr>
        <p:spPr>
          <a:xfrm flipV="1">
            <a:off x="2781837" y="4748347"/>
            <a:ext cx="5473372" cy="145625"/>
          </a:xfrm>
          <a:prstGeom prst="bentConnector3">
            <a:avLst>
              <a:gd name="adj1" fmla="val 5000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390" name="Picture 6" descr="빅데이터 분석 총선예측①노원병] 安-이준석 1119표 차 '박빙' - 뉴스웍스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209" y="2786800"/>
            <a:ext cx="2942320" cy="392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/>
          <p:cNvSpPr/>
          <p:nvPr/>
        </p:nvSpPr>
        <p:spPr>
          <a:xfrm rot="16200000">
            <a:off x="6436903" y="4608104"/>
            <a:ext cx="3920096" cy="283484"/>
          </a:xfrm>
          <a:prstGeom prst="triangle">
            <a:avLst/>
          </a:prstGeom>
          <a:solidFill>
            <a:srgbClr val="C4D64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144783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기대효과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2504441" y="393700"/>
            <a:ext cx="936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xmlns:lc="http://schemas.openxmlformats.org/drawingml/2006/lockedCanvas" id="{3A804EA5-79C6-4201-AA76-D503DDFE34A5}"/>
              </a:ext>
            </a:extLst>
          </p:cNvPr>
          <p:cNvGrpSpPr/>
          <p:nvPr/>
        </p:nvGrpSpPr>
        <p:grpSpPr>
          <a:xfrm>
            <a:off x="1305609" y="1867627"/>
            <a:ext cx="2880000" cy="4680000"/>
            <a:chOff x="1588242" y="1781185"/>
            <a:chExt cx="2765052" cy="425608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F7929A1-0A52-42DC-9D44-9130060DFC4C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순서도: 다른 페이지 연결선 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542EC4CE-8A7C-4715-B2F8-D1BB7FBC9DC1}"/>
                </a:ext>
              </a:extLst>
            </p:cNvPr>
            <p:cNvSpPr/>
            <p:nvPr/>
          </p:nvSpPr>
          <p:spPr>
            <a:xfrm>
              <a:off x="3657600" y="1783610"/>
              <a:ext cx="478531" cy="743460"/>
            </a:xfrm>
            <a:prstGeom prst="flowChartOffpageConnector">
              <a:avLst/>
            </a:prstGeom>
            <a:solidFill>
              <a:srgbClr val="44556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xmlns:lc="http://schemas.openxmlformats.org/drawingml/2006/lockedCanvas" id="{2120026C-3489-4DB3-8085-0333900C38B0}"/>
              </a:ext>
            </a:extLst>
          </p:cNvPr>
          <p:cNvGrpSpPr/>
          <p:nvPr/>
        </p:nvGrpSpPr>
        <p:grpSpPr>
          <a:xfrm>
            <a:off x="4713474" y="1867627"/>
            <a:ext cx="2880000" cy="4680000"/>
            <a:chOff x="4713474" y="1781185"/>
            <a:chExt cx="2765052" cy="4256088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4863FC6-E03F-400D-8F7B-DB97A09AAD34}"/>
                </a:ext>
              </a:extLst>
            </p:cNvPr>
            <p:cNvSpPr/>
            <p:nvPr/>
          </p:nvSpPr>
          <p:spPr>
            <a:xfrm>
              <a:off x="4713474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순서도: 다른 페이지 연결선 1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9D062E2-76A6-421D-93F2-211638E8B3A8}"/>
                </a:ext>
              </a:extLst>
            </p:cNvPr>
            <p:cNvSpPr/>
            <p:nvPr/>
          </p:nvSpPr>
          <p:spPr>
            <a:xfrm>
              <a:off x="6772501" y="1783610"/>
              <a:ext cx="478531" cy="743460"/>
            </a:xfrm>
            <a:prstGeom prst="flowChartOffpageConnector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F5469F49-6B38-4829-85D9-86DFB435D9EE}"/>
              </a:ext>
            </a:extLst>
          </p:cNvPr>
          <p:cNvGrpSpPr/>
          <p:nvPr/>
        </p:nvGrpSpPr>
        <p:grpSpPr>
          <a:xfrm>
            <a:off x="8121339" y="1867627"/>
            <a:ext cx="2880000" cy="4680000"/>
            <a:chOff x="7838706" y="1781185"/>
            <a:chExt cx="2765052" cy="4256088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B969E905-061B-4A52-8C7D-B941D70FA6B9}"/>
                </a:ext>
              </a:extLst>
            </p:cNvPr>
            <p:cNvSpPr/>
            <p:nvPr/>
          </p:nvSpPr>
          <p:spPr>
            <a:xfrm>
              <a:off x="7838706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순서도: 다른 페이지 연결선 1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33129BB-4E0A-4B3C-939D-6371A273DF24}"/>
                </a:ext>
              </a:extLst>
            </p:cNvPr>
            <p:cNvSpPr/>
            <p:nvPr/>
          </p:nvSpPr>
          <p:spPr>
            <a:xfrm>
              <a:off x="9898086" y="1783610"/>
              <a:ext cx="478531" cy="743460"/>
            </a:xfrm>
            <a:prstGeom prst="flowChartOffpageConnecto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8" name="TextBox 1">
            <a:extLst>
              <a:ext uri="{FF2B5EF4-FFF2-40B4-BE49-F238E27FC236}">
                <a16:creationId xmlns="" xmlns:a16="http://schemas.microsoft.com/office/drawing/2014/main" xmlns:lc="http://schemas.openxmlformats.org/drawingml/2006/lockedCanvas" id="{D5D10B5D-FC30-41A2-8A0B-E0AA959B4AD3}"/>
              </a:ext>
            </a:extLst>
          </p:cNvPr>
          <p:cNvSpPr txBox="1"/>
          <p:nvPr/>
        </p:nvSpPr>
        <p:spPr>
          <a:xfrm>
            <a:off x="3512953" y="1990616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="" xmlns:a16="http://schemas.microsoft.com/office/drawing/2014/main" xmlns:lc="http://schemas.openxmlformats.org/drawingml/2006/lockedCanvas" id="{25DB1BEC-59FF-4F61-BC33-1B7BF94E83AD}"/>
              </a:ext>
            </a:extLst>
          </p:cNvPr>
          <p:cNvSpPr txBox="1"/>
          <p:nvPr/>
        </p:nvSpPr>
        <p:spPr>
          <a:xfrm>
            <a:off x="6918038" y="1990616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="" xmlns:a16="http://schemas.microsoft.com/office/drawing/2014/main" xmlns:lc="http://schemas.openxmlformats.org/drawingml/2006/lockedCanvas" id="{90009933-B37E-4AEB-92B5-1EB13460D460}"/>
              </a:ext>
            </a:extLst>
          </p:cNvPr>
          <p:cNvSpPr txBox="1"/>
          <p:nvPr/>
        </p:nvSpPr>
        <p:spPr>
          <a:xfrm>
            <a:off x="10309631" y="1990616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2B9C2D45-8B57-4BA4-B9AB-D472BDCD118F}"/>
              </a:ext>
            </a:extLst>
          </p:cNvPr>
          <p:cNvSpPr txBox="1"/>
          <p:nvPr/>
        </p:nvSpPr>
        <p:spPr>
          <a:xfrm>
            <a:off x="1494093" y="3621061"/>
            <a:ext cx="24237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선거패턴을 체계적으로 구조화하고 </a:t>
            </a:r>
            <a:endParaRPr lang="en-US" altLang="ko-KR" sz="2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객관적이고 과학적인 선거 유도 </a:t>
            </a:r>
            <a:r>
              <a:rPr lang="en-US" altLang="ko-KR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="" xmlns:a16="http://schemas.microsoft.com/office/drawing/2014/main" xmlns:lc="http://schemas.openxmlformats.org/drawingml/2006/lockedCanvas" id="{C84E9BF1-5C0A-4384-962A-178FB9328940}"/>
              </a:ext>
            </a:extLst>
          </p:cNvPr>
          <p:cNvSpPr txBox="1"/>
          <p:nvPr/>
        </p:nvSpPr>
        <p:spPr>
          <a:xfrm>
            <a:off x="4884145" y="3621061"/>
            <a:ext cx="24237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대규모 여론 조사 </a:t>
            </a:r>
            <a:endParaRPr lang="en-US" altLang="ko-KR" sz="22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센서스에 동반되는 사회적 비용 절감 </a:t>
            </a:r>
            <a:r>
              <a:rPr lang="en-US" altLang="ko-KR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xmlns:lc="http://schemas.openxmlformats.org/drawingml/2006/lockedCanvas" id="{01A3C79D-CA89-4978-ABEE-5EB1B9523090}"/>
              </a:ext>
            </a:extLst>
          </p:cNvPr>
          <p:cNvSpPr txBox="1"/>
          <p:nvPr/>
        </p:nvSpPr>
        <p:spPr>
          <a:xfrm>
            <a:off x="8341046" y="3621061"/>
            <a:ext cx="2423709" cy="257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효율적인 선거운동과 더불어 유권자에게 더 객관적인 후보자를 선택할 수 있는 정보제공 </a:t>
            </a:r>
            <a:r>
              <a:rPr lang="en-US" altLang="ko-KR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정치는 우리의 삶과 밀접한 연관이 있다</a:t>
            </a:r>
            <a:r>
              <a:rPr lang="en-US" altLang="ko-KR" sz="2000" b="1" dirty="0" smtClean="0">
                <a:solidFill>
                  <a:srgbClr val="445569"/>
                </a:solidFill>
                <a:latin typeface="+mn-ea"/>
                <a:ea typeface="+mn-ea"/>
              </a:rPr>
              <a:t>.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33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11384" y="1133339"/>
            <a:ext cx="7070501" cy="4314423"/>
          </a:xfrm>
          <a:prstGeom prst="rect">
            <a:avLst/>
          </a:prstGeom>
          <a:noFill/>
          <a:ln w="28575"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84104" y="798491"/>
            <a:ext cx="9556124" cy="5602310"/>
          </a:xfrm>
          <a:prstGeom prst="rect">
            <a:avLst/>
          </a:prstGeom>
          <a:noFill/>
          <a:ln w="28575"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/>
        </p:nvSpPr>
        <p:spPr>
          <a:xfrm>
            <a:off x="1571225" y="5215945"/>
            <a:ext cx="1159099" cy="1197735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0"/>
            <a:endCxn id="3" idx="4"/>
          </p:cNvCxnSpPr>
          <p:nvPr/>
        </p:nvCxnSpPr>
        <p:spPr>
          <a:xfrm>
            <a:off x="1571225" y="5215945"/>
            <a:ext cx="1159099" cy="1197735"/>
          </a:xfrm>
          <a:prstGeom prst="line">
            <a:avLst/>
          </a:prstGeom>
          <a:ln w="28575">
            <a:solidFill>
              <a:srgbClr val="4455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112915" y="1133339"/>
            <a:ext cx="12879" cy="4314423"/>
          </a:xfrm>
          <a:prstGeom prst="line">
            <a:avLst/>
          </a:prstGeom>
          <a:ln w="1905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64796" y="1133337"/>
            <a:ext cx="58792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rgbClr val="445569"/>
                </a:solidFill>
                <a:latin typeface="Bauhaus 93" panose="04030905020B02020C02" pitchFamily="82" charset="0"/>
              </a:rPr>
              <a:t>Q   &amp;   A.</a:t>
            </a:r>
            <a:endParaRPr lang="ko-KR" altLang="en-US" sz="12000" dirty="0">
              <a:solidFill>
                <a:srgbClr val="445569"/>
              </a:solidFill>
              <a:latin typeface="Bauhaus 93" panose="04030905020B02020C02" pitchFamily="82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270126" y="1133338"/>
            <a:ext cx="12879" cy="4314423"/>
          </a:xfrm>
          <a:prstGeom prst="line">
            <a:avLst/>
          </a:prstGeom>
          <a:ln w="19050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384" y="5354258"/>
            <a:ext cx="885825" cy="895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3748" y="3706047"/>
            <a:ext cx="65213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DX방탄고딕" panose="02020600000000000000" pitchFamily="18" charset="-127"/>
                <a:ea typeface="DX방탄고딕" panose="02020600000000000000" pitchFamily="18" charset="-127"/>
              </a:rPr>
              <a:t>피드백은 감사히 받겠습니다</a:t>
            </a:r>
            <a:r>
              <a:rPr lang="en-US" altLang="ko-KR" sz="3000" dirty="0" smtClean="0">
                <a:latin typeface="DX방탄고딕" panose="02020600000000000000" pitchFamily="18" charset="-127"/>
                <a:ea typeface="DX방탄고딕" panose="02020600000000000000" pitchFamily="18" charset="-127"/>
              </a:rPr>
              <a:t>.</a:t>
            </a:r>
            <a:endParaRPr lang="ko-KR" altLang="en-US" sz="3000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2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6"/>
          <p:cNvGrpSpPr>
            <a:grpSpLocks/>
          </p:cNvGrpSpPr>
          <p:nvPr/>
        </p:nvGrpSpPr>
        <p:grpSpPr bwMode="auto">
          <a:xfrm>
            <a:off x="1465263" y="2163763"/>
            <a:ext cx="2913062" cy="1736725"/>
            <a:chOff x="3268663" y="2240868"/>
            <a:chExt cx="3096345" cy="21242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44CDDD06-C26E-49E8-A179-00D4CDF28DDF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/>
                <a:t>목차</a:t>
              </a:r>
              <a:endParaRPr lang="ko-KR" altLang="en-US" sz="4000" dirty="0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xmlns="" id="{0B9767EB-F921-4E02-AD01-1EBB381C5D98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/>
            </a:p>
          </p:txBody>
        </p:sp>
      </p:grpSp>
      <p:pic>
        <p:nvPicPr>
          <p:cNvPr id="7171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674688"/>
            <a:ext cx="2159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F25AF93-4D09-4EFE-A590-77AE80F194E2}"/>
              </a:ext>
            </a:extLst>
          </p:cNvPr>
          <p:cNvSpPr txBox="1"/>
          <p:nvPr/>
        </p:nvSpPr>
        <p:spPr>
          <a:xfrm>
            <a:off x="7283472" y="1301862"/>
            <a:ext cx="3997104" cy="123110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514350" indent="-514350" eaLnBrk="1" fontAlgn="auto" latinLnBrk="1" hangingPunct="1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8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배경 및 </a:t>
            </a:r>
            <a:r>
              <a:rPr lang="ko-KR" altLang="en-US" sz="28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  <a:endParaRPr lang="en-US" altLang="ko-KR" sz="2800" b="1" spc="-3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	</a:t>
            </a:r>
            <a:r>
              <a:rPr lang="en-US" altLang="ko-KR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배경</a:t>
            </a:r>
            <a:endParaRPr lang="en-US" altLang="ko-KR" sz="2300" b="1" spc="-3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	</a:t>
            </a:r>
            <a:r>
              <a:rPr lang="en-US" altLang="ko-KR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목적과 의의  </a:t>
            </a:r>
            <a:r>
              <a:rPr lang="en-US" altLang="ko-KR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 </a:t>
            </a:r>
            <a:r>
              <a:rPr lang="ko-KR" altLang="en-US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 </a:t>
            </a:r>
            <a:endParaRPr lang="ko-KR" altLang="en-US" sz="23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C41571E-D5AF-4658-8E5B-5F588CCC25FE}"/>
              </a:ext>
            </a:extLst>
          </p:cNvPr>
          <p:cNvSpPr txBox="1"/>
          <p:nvPr/>
        </p:nvSpPr>
        <p:spPr>
          <a:xfrm>
            <a:off x="7283472" y="3004062"/>
            <a:ext cx="4908528" cy="317009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2.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내용 및 </a:t>
            </a:r>
            <a:r>
              <a:rPr lang="ko-KR" altLang="en-US" sz="28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연구방법</a:t>
            </a:r>
            <a:endParaRPr lang="en-US" altLang="ko-KR" sz="2800" b="1" spc="-3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  <a:p>
            <a:pPr>
              <a:defRPr/>
            </a:pPr>
            <a:r>
              <a:rPr lang="en-US" altLang="ko-KR" sz="32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	</a:t>
            </a:r>
            <a:r>
              <a:rPr lang="en-US" altLang="ko-KR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셋</a:t>
            </a: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/  </a:t>
            </a:r>
            <a:r>
              <a:rPr lang="ko-KR" altLang="en-US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분석 요소 </a:t>
            </a:r>
            <a:endParaRPr lang="en-US" altLang="ko-KR" sz="2300" b="1" spc="-3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defRPr/>
            </a:pPr>
            <a:r>
              <a:rPr lang="en-US" altLang="ko-KR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	- </a:t>
            </a:r>
            <a:r>
              <a:rPr lang="ko-KR" altLang="en-US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 수집   방법</a:t>
            </a:r>
            <a:endParaRPr lang="en-US" altLang="ko-KR" sz="2300" b="1" spc="-3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defRPr/>
            </a:pP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	</a:t>
            </a:r>
            <a:r>
              <a:rPr lang="en-US" altLang="ko-KR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모델링   학습   방법 </a:t>
            </a:r>
            <a:endParaRPr lang="en-US" altLang="ko-KR" sz="2300" b="1" spc="-3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defRPr/>
            </a:pPr>
            <a:r>
              <a:rPr lang="en-US" altLang="ko-KR" sz="23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	</a:t>
            </a:r>
            <a:r>
              <a:rPr lang="en-US" altLang="ko-KR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23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  시각화   초안  </a:t>
            </a:r>
            <a:endParaRPr lang="en-US" altLang="ko-KR" sz="2300" b="1" spc="-3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defRPr/>
            </a:pPr>
            <a:r>
              <a:rPr lang="ko-KR" altLang="en-US" sz="28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r>
              <a:rPr lang="en-US" altLang="ko-KR" sz="28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 </a:t>
            </a:r>
            <a:r>
              <a:rPr lang="ko-KR" altLang="en-US" sz="28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</a:rPr>
              <a:t> 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9A5B540-74AA-4CA6-904D-994DB65E4EB3}"/>
              </a:ext>
            </a:extLst>
          </p:cNvPr>
          <p:cNvSpPr txBox="1"/>
          <p:nvPr/>
        </p:nvSpPr>
        <p:spPr>
          <a:xfrm>
            <a:off x="7283472" y="5401715"/>
            <a:ext cx="3997104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기대 효과 </a:t>
            </a:r>
          </a:p>
        </p:txBody>
      </p:sp>
    </p:spTree>
    <p:extLst>
      <p:ext uri="{BB962C8B-B14F-4D97-AF65-F5344CB8AC3E}">
        <p14:creationId xmlns:p14="http://schemas.microsoft.com/office/powerpoint/2010/main" val="64209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317586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513860" y="1229418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94835" y="1311968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프로젝트 배경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294597" y="393700"/>
            <a:ext cx="756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://image.kmib.co.kr/online_image/2020/0315/611111110014362114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43" y="1446213"/>
            <a:ext cx="6902154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xmlns:lc="http://schemas.openxmlformats.org/drawingml/2006/lockedCanvas" id="{09F1B193-90D8-454D-8667-BE2465F678E7}"/>
              </a:ext>
            </a:extLst>
          </p:cNvPr>
          <p:cNvGrpSpPr/>
          <p:nvPr/>
        </p:nvGrpSpPr>
        <p:grpSpPr>
          <a:xfrm>
            <a:off x="4788682" y="1293813"/>
            <a:ext cx="7251032" cy="4757973"/>
            <a:chOff x="743926" y="1611292"/>
            <a:chExt cx="7251032" cy="4757973"/>
          </a:xfrm>
          <a:solidFill>
            <a:srgbClr val="445569"/>
          </a:solidFill>
        </p:grpSpPr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F8F5B9D-DFF2-41C1-91CF-65635D89D3D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1744642"/>
              <a:ext cx="7251032" cy="0"/>
            </a:xfrm>
            <a:prstGeom prst="line">
              <a:avLst/>
            </a:prstGeom>
            <a:grpFill/>
            <a:ln>
              <a:solidFill>
                <a:srgbClr val="44556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74D6ADC-9C1A-4F2D-846F-1E307A8DD05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6" y="6164242"/>
              <a:ext cx="7251032" cy="0"/>
            </a:xfrm>
            <a:prstGeom prst="line">
              <a:avLst/>
            </a:prstGeom>
            <a:grpFill/>
            <a:ln>
              <a:solidFill>
                <a:srgbClr val="44556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8EEEEC8C-1E25-4453-8C37-E4B3026970A6}"/>
                </a:ext>
              </a:extLst>
            </p:cNvPr>
            <p:cNvCxnSpPr>
              <a:cxnSpLocks/>
            </p:cNvCxnSpPr>
            <p:nvPr/>
          </p:nvCxnSpPr>
          <p:spPr>
            <a:xfrm>
              <a:off x="899350" y="1611292"/>
              <a:ext cx="0" cy="4757973"/>
            </a:xfrm>
            <a:prstGeom prst="line">
              <a:avLst/>
            </a:prstGeom>
            <a:grpFill/>
            <a:ln>
              <a:solidFill>
                <a:srgbClr val="445569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53EFF5E4-3733-4751-B03E-8F7FB3AADCE7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00" y="1611292"/>
              <a:ext cx="0" cy="4757973"/>
            </a:xfrm>
            <a:prstGeom prst="line">
              <a:avLst/>
            </a:prstGeom>
            <a:grpFill/>
            <a:ln>
              <a:solidFill>
                <a:srgbClr val="445569"/>
              </a:solidFill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553257C-579B-4ADC-8CA1-2149DC355F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7958" y="4648200"/>
              <a:ext cx="0" cy="1721065"/>
            </a:xfrm>
            <a:prstGeom prst="line">
              <a:avLst/>
            </a:prstGeom>
            <a:grpFill/>
            <a:ln w="76200">
              <a:solidFill>
                <a:srgbClr val="445569"/>
              </a:solidFill>
              <a:prstDash val="lgDashDotDot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B703390-C68B-4520-8871-801CBAEB476A}"/>
                </a:ext>
              </a:extLst>
            </p:cNvPr>
            <p:cNvSpPr/>
            <p:nvPr/>
          </p:nvSpPr>
          <p:spPr>
            <a:xfrm>
              <a:off x="7742500" y="1691692"/>
              <a:ext cx="144000" cy="144000"/>
            </a:xfrm>
            <a:prstGeom prst="ellipse">
              <a:avLst/>
            </a:prstGeom>
            <a:grpFill/>
            <a:ln w="57150">
              <a:solidFill>
                <a:srgbClr val="4455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aseline="-25000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CAC5E28-DAB8-4075-8C23-5D8D7FA8E68D}"/>
                </a:ext>
              </a:extLst>
            </p:cNvPr>
            <p:cNvSpPr/>
            <p:nvPr/>
          </p:nvSpPr>
          <p:spPr>
            <a:xfrm>
              <a:off x="845350" y="6119767"/>
              <a:ext cx="108000" cy="108000"/>
            </a:xfrm>
            <a:prstGeom prst="ellipse">
              <a:avLst/>
            </a:prstGeom>
            <a:grpFill/>
            <a:ln>
              <a:solidFill>
                <a:srgbClr val="4455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aseline="-25000" dirty="0"/>
            </a:p>
          </p:txBody>
        </p:sp>
      </p:grpSp>
      <p:grpSp>
        <p:nvGrpSpPr>
          <p:cNvPr id="43" name="그룹 6"/>
          <p:cNvGrpSpPr>
            <a:grpSpLocks/>
          </p:cNvGrpSpPr>
          <p:nvPr/>
        </p:nvGrpSpPr>
        <p:grpSpPr bwMode="auto">
          <a:xfrm flipH="1">
            <a:off x="502275" y="2163763"/>
            <a:ext cx="3876049" cy="3374152"/>
            <a:chOff x="3268663" y="2240868"/>
            <a:chExt cx="3096345" cy="21242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44CDDD06-C26E-49E8-A179-00D4CDF28DDF}"/>
                </a:ext>
              </a:extLst>
            </p:cNvPr>
            <p:cNvSpPr/>
            <p:nvPr/>
          </p:nvSpPr>
          <p:spPr>
            <a:xfrm>
              <a:off x="3268663" y="2240868"/>
              <a:ext cx="3096345" cy="1621332"/>
            </a:xfrm>
            <a:prstGeom prst="rect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다가오는 </a:t>
              </a:r>
              <a:r>
                <a:rPr lang="en-US" altLang="ko-KR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21</a:t>
              </a: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 국회의원 총선거</a:t>
              </a:r>
              <a:endPara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 바이러스</a:t>
              </a:r>
              <a:r>
                <a:rPr lang="en-US" altLang="ko-KR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비례 위성정당</a:t>
              </a:r>
              <a:r>
                <a:rPr lang="en-US" altLang="ko-KR" sz="2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통합과 창당의 정계 개편으로 </a:t>
              </a:r>
              <a:endPara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다양한 관전포인트와 혼란을 예고 </a:t>
              </a:r>
              <a:endParaRPr lang="en-US" altLang="ko-KR" sz="20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000" b="1" dirty="0" smtClean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</a:t>
              </a:r>
              <a:r>
                <a:rPr lang="ko-KR" altLang="en-US" sz="2000" b="1" dirty="0" smtClean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 </a:t>
              </a:r>
              <a:endParaRPr lang="ko-KR" altLang="en-US" sz="20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xmlns="" id="{0B9767EB-F921-4E02-AD01-1EBB381C5D98}"/>
                </a:ext>
              </a:extLst>
            </p:cNvPr>
            <p:cNvSpPr/>
            <p:nvPr/>
          </p:nvSpPr>
          <p:spPr>
            <a:xfrm rot="16200000" flipH="1">
              <a:off x="5880696" y="3880794"/>
              <a:ext cx="502905" cy="465717"/>
            </a:xfrm>
            <a:prstGeom prst="rtTriangle">
              <a:avLst/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611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317586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513860" y="1229418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94835" y="1311968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프로젝트 배경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294597" y="393700"/>
            <a:ext cx="756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526700" y="1712078"/>
            <a:ext cx="3875352" cy="4753116"/>
            <a:chOff x="2526185" y="1712078"/>
            <a:chExt cx="2281091" cy="2530038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526185" y="3176030"/>
              <a:ext cx="2270681" cy="1066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여론 조사에 대한 불신 증폭  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</a:t>
              </a: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 총선 이래로 여론조사에 대한 신뢰도 하락 </a:t>
              </a:r>
              <a:endPara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각 후보 캠프마다 </a:t>
              </a:r>
              <a:r>
                <a:rPr lang="ko-KR" altLang="en-US" sz="1400" dirty="0" err="1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지지층의</a:t>
              </a: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과소 </a:t>
              </a: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or </a:t>
              </a: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과잉 </a:t>
              </a:r>
              <a:r>
                <a:rPr lang="ko-KR" altLang="en-US" sz="1400" dirty="0" err="1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표집</a:t>
              </a: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되어 있음을 주장 </a:t>
              </a:r>
              <a:endParaRPr lang="ko-KR" altLang="en-US" sz="1400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598205" y="4052526"/>
              <a:ext cx="180000" cy="180000"/>
            </a:xfrm>
            <a:prstGeom prst="rect">
              <a:avLst/>
            </a:prstGeom>
            <a:solidFill>
              <a:srgbClr val="FF6766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900" dirty="0" smtClean="0">
                  <a:solidFill>
                    <a:prstClr val="white"/>
                  </a:solidFill>
                </a:rPr>
                <a:t>+</a:t>
              </a:r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2526185" y="1712078"/>
              <a:ext cx="2281091" cy="146395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00" dirty="0" smtClean="0">
                  <a:solidFill>
                    <a:prstClr val="white"/>
                  </a:solidFill>
                </a:rPr>
                <a:t>IMAGE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59899" y="1734243"/>
            <a:ext cx="3953814" cy="4753116"/>
            <a:chOff x="2525448" y="1712078"/>
            <a:chExt cx="2281091" cy="2530038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2526185" y="3176030"/>
              <a:ext cx="2270681" cy="1066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44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여론 조사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트렌드의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 변화 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언론과 엇갈린 결론으로 미 대선 결과와 </a:t>
              </a:r>
              <a:endPara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영국의 </a:t>
              </a:r>
              <a:r>
                <a:rPr lang="ko-KR" altLang="en-US" sz="1400" dirty="0" err="1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브랙시트</a:t>
              </a: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en-US" altLang="ko-KR" sz="1400" dirty="0" err="1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Brexit</a:t>
              </a:r>
              <a:r>
                <a:rPr lang="en-US" altLang="ko-KR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400" dirty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결과를 예견한 </a:t>
              </a:r>
              <a:endPara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vl="0"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구글</a:t>
              </a: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트렌드</a:t>
              </a:r>
              <a:r>
                <a:rPr lang="ko-KR" altLang="en-US" sz="1400" dirty="0" smtClean="0">
                  <a:solidFill>
                    <a:prstClr val="white">
                      <a:lumMod val="50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598205" y="4052526"/>
              <a:ext cx="180000" cy="180000"/>
            </a:xfrm>
            <a:prstGeom prst="rect">
              <a:avLst/>
            </a:prstGeom>
            <a:solidFill>
              <a:srgbClr val="FF6766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900" dirty="0" smtClean="0">
                  <a:solidFill>
                    <a:prstClr val="white"/>
                  </a:solidFill>
                </a:rPr>
                <a:t>+</a:t>
              </a:r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2525448" y="1712078"/>
              <a:ext cx="2281091" cy="146395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100" dirty="0" smtClean="0">
                  <a:solidFill>
                    <a:prstClr val="white"/>
                  </a:solidFill>
                </a:rPr>
                <a:t>IMAGE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701" y="1712078"/>
            <a:ext cx="3875352" cy="275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97" y="1734243"/>
            <a:ext cx="3953815" cy="275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27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 </a:t>
            </a:r>
            <a:endParaRPr lang="ko-KR" altLang="en-US" sz="4000" b="1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317586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배경 및 목적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513860" y="1229418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94835" y="1311968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프로젝트 목적과 의의 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294597" y="393700"/>
            <a:ext cx="756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육각형 16"/>
          <p:cNvSpPr/>
          <p:nvPr/>
        </p:nvSpPr>
        <p:spPr>
          <a:xfrm rot="16200000">
            <a:off x="5008940" y="1527010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86729" y="1735958"/>
            <a:ext cx="39437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서울시 선거구별 우위후보 예측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총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300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석인 국회 의석 수 중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비례후보를 제외한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259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구개의 선거 구 중  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가장 큰 경합이 예상되는 서울시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48</a:t>
            </a:r>
            <a:r>
              <a:rPr lang="ko-KR" altLang="en-US" sz="1050" dirty="0" err="1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개구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우위 후보를 예측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22" name="육각형 21"/>
          <p:cNvSpPr/>
          <p:nvPr/>
        </p:nvSpPr>
        <p:spPr>
          <a:xfrm rot="16200000">
            <a:off x="6138712" y="3443232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7" name="육각형 26"/>
          <p:cNvSpPr/>
          <p:nvPr/>
        </p:nvSpPr>
        <p:spPr>
          <a:xfrm rot="16200000">
            <a:off x="3883931" y="3462286"/>
            <a:ext cx="2562598" cy="2222500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82616" y="3857396"/>
            <a:ext cx="2699717" cy="211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특정후보자에 대한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haroni" panose="02010803020104030203" pitchFamily="2" charset="-79"/>
              </a:rPr>
              <a:t>요약정보 표시 </a:t>
            </a:r>
            <a:endParaRPr lang="en-US" altLang="ko-KR" sz="1200" b="1" dirty="0" smtClean="0">
              <a:solidFill>
                <a:prstClr val="black">
                  <a:lumMod val="85000"/>
                  <a:lumOff val="15000"/>
                </a:prst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해당 후보자와 관련된  약력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긍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/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부정의 지표 및 키워드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 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5962737" y="3522345"/>
            <a:ext cx="655005" cy="397213"/>
          </a:xfrm>
          <a:prstGeom prst="diamond">
            <a:avLst/>
          </a:prstGeom>
          <a:solidFill>
            <a:srgbClr val="FF6766"/>
          </a:solidFill>
          <a:ln>
            <a:noFill/>
          </a:ln>
          <a:effectLst>
            <a:innerShdw blurRad="1016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다이아몬드 30"/>
          <p:cNvSpPr/>
          <p:nvPr/>
        </p:nvSpPr>
        <p:spPr>
          <a:xfrm rot="18000000">
            <a:off x="6147408" y="3855306"/>
            <a:ext cx="655005" cy="366096"/>
          </a:xfrm>
          <a:prstGeom prst="diamond">
            <a:avLst/>
          </a:prstGeom>
          <a:solidFill>
            <a:srgbClr val="FF6766"/>
          </a:solidFill>
          <a:ln>
            <a:noFill/>
          </a:ln>
          <a:effectLst>
            <a:innerShdw blurRad="1016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다이아몬드 31"/>
          <p:cNvSpPr/>
          <p:nvPr/>
        </p:nvSpPr>
        <p:spPr>
          <a:xfrm rot="3600000" flipH="1">
            <a:off x="5782828" y="3874360"/>
            <a:ext cx="655005" cy="366096"/>
          </a:xfrm>
          <a:prstGeom prst="diamond">
            <a:avLst/>
          </a:prstGeom>
          <a:solidFill>
            <a:srgbClr val="FF6766"/>
          </a:solidFill>
          <a:ln>
            <a:noFill/>
          </a:ln>
          <a:effectLst>
            <a:innerShdw blurRad="1016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40011" y="2388951"/>
            <a:ext cx="469869" cy="903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083140" y="1638376"/>
            <a:ext cx="362326" cy="934677"/>
            <a:chOff x="6083140" y="2114979"/>
            <a:chExt cx="362326" cy="934677"/>
          </a:xfrm>
        </p:grpSpPr>
        <p:sp>
          <p:nvSpPr>
            <p:cNvPr id="7" name="타원 6"/>
            <p:cNvSpPr/>
            <p:nvPr/>
          </p:nvSpPr>
          <p:spPr>
            <a:xfrm>
              <a:off x="6121758" y="2114979"/>
              <a:ext cx="285071" cy="24567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083140" y="2401192"/>
              <a:ext cx="362326" cy="648464"/>
              <a:chOff x="4662152" y="-1335470"/>
              <a:chExt cx="1209671" cy="1257093"/>
            </a:xfrm>
          </p:grpSpPr>
          <p:cxnSp>
            <p:nvCxnSpPr>
              <p:cNvPr id="16" name="직선 연결선 15"/>
              <p:cNvCxnSpPr/>
              <p:nvPr/>
            </p:nvCxnSpPr>
            <p:spPr>
              <a:xfrm>
                <a:off x="4662152" y="-708338"/>
                <a:ext cx="120967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원호 34"/>
              <p:cNvSpPr/>
              <p:nvPr/>
            </p:nvSpPr>
            <p:spPr>
              <a:xfrm>
                <a:off x="5357611" y="-1332640"/>
                <a:ext cx="514212" cy="125426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원호 39"/>
              <p:cNvSpPr/>
              <p:nvPr/>
            </p:nvSpPr>
            <p:spPr>
              <a:xfrm flipH="1">
                <a:off x="4664777" y="-1335470"/>
                <a:ext cx="514212" cy="1254263"/>
              </a:xfrm>
              <a:prstGeom prst="arc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직사각형 42"/>
          <p:cNvSpPr/>
          <p:nvPr/>
        </p:nvSpPr>
        <p:spPr>
          <a:xfrm>
            <a:off x="6604896" y="2630345"/>
            <a:ext cx="469869" cy="661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469583" y="2923503"/>
            <a:ext cx="469869" cy="368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59462" y="3919558"/>
            <a:ext cx="3943773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선거 결과예측에 대한 시각화 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 모델링으로 학습된 결과를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일목요연한 시각 화 및 도형 표시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,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링크 설정으로 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Aharoni" panose="02010803020104030203" pitchFamily="2" charset="-79"/>
              </a:rPr>
              <a:t>사용자에게 정보 제공   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Aharoni" panose="02010803020104030203" pitchFamily="2" charset="-79"/>
            </a:endParaRPr>
          </a:p>
        </p:txBody>
      </p:sp>
      <p:pic>
        <p:nvPicPr>
          <p:cNvPr id="9226" name="Picture 10" descr="Keynote Icons - Download Free Vector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11" y="35223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Visualize - Free electronic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79" y="3637578"/>
            <a:ext cx="1862138" cy="1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38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385714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</a:t>
            </a:r>
            <a:r>
              <a:rPr lang="ko-KR" altLang="en-US" sz="3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내용 및 연구방법 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445569"/>
                </a:solidFill>
                <a:latin typeface="+mn-ea"/>
                <a:ea typeface="+mn-ea"/>
              </a:rPr>
              <a:t>데이터셋</a:t>
            </a: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en-US" altLang="ko-KR" sz="2000" b="1" dirty="0" smtClean="0">
                <a:solidFill>
                  <a:srgbClr val="445569"/>
                </a:solidFill>
                <a:latin typeface="+mn-ea"/>
                <a:ea typeface="+mn-ea"/>
              </a:rPr>
              <a:t>/ </a:t>
            </a: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분석 요소 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6552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1"/>
          <p:cNvGrpSpPr>
            <a:grpSpLocks/>
          </p:cNvGrpSpPr>
          <p:nvPr/>
        </p:nvGrpSpPr>
        <p:grpSpPr bwMode="auto">
          <a:xfrm>
            <a:off x="3394075" y="1457325"/>
            <a:ext cx="5380547" cy="4262438"/>
            <a:chOff x="2880657" y="1088595"/>
            <a:chExt cx="3794522" cy="3006206"/>
          </a:xfrm>
        </p:grpSpPr>
        <p:grpSp>
          <p:nvGrpSpPr>
            <p:cNvPr id="33" name="그룹 11"/>
            <p:cNvGrpSpPr>
              <a:grpSpLocks/>
            </p:cNvGrpSpPr>
            <p:nvPr/>
          </p:nvGrpSpPr>
          <p:grpSpPr bwMode="auto">
            <a:xfrm>
              <a:off x="2987826" y="1223040"/>
              <a:ext cx="1311797" cy="1023125"/>
              <a:chOff x="1184497" y="1004730"/>
              <a:chExt cx="746620" cy="582321"/>
            </a:xfrm>
          </p:grpSpPr>
          <p:sp>
            <p:nvSpPr>
              <p:cNvPr id="56" name="모서리가 둥근 직사각형 55">
                <a:extLst>
                  <a:ext uri="{FF2B5EF4-FFF2-40B4-BE49-F238E27FC236}">
                    <a16:creationId xmlns:a16="http://schemas.microsoft.com/office/drawing/2014/main" xmlns="" id="{B9587719-C0C2-4AE6-AE58-B81A4FD826A9}"/>
                  </a:ext>
                </a:extLst>
              </p:cNvPr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7" name="모서리가 둥근 직사각형 56">
                <a:extLst>
                  <a:ext uri="{FF2B5EF4-FFF2-40B4-BE49-F238E27FC236}">
                    <a16:creationId xmlns:a16="http://schemas.microsoft.com/office/drawing/2014/main" xmlns="" id="{9E8F303D-BFE5-4B3E-8DB2-DDE55DE9CFAA}"/>
                  </a:ext>
                </a:extLst>
              </p:cNvPr>
              <p:cNvSpPr/>
              <p:nvPr/>
            </p:nvSpPr>
            <p:spPr>
              <a:xfrm rot="2700000">
                <a:off x="1184333" y="1005018"/>
                <a:ext cx="582444" cy="5817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grpSp>
          <p:nvGrpSpPr>
            <p:cNvPr id="34" name="그룹 15">
              <a:extLst>
                <a:ext uri="{FF2B5EF4-FFF2-40B4-BE49-F238E27FC236}">
                  <a16:creationId xmlns:a16="http://schemas.microsoft.com/office/drawing/2014/main" xmlns="" id="{FFD7FB23-C607-4A32-B718-E8D60C05BD77}"/>
                </a:ext>
              </a:extLst>
            </p:cNvPr>
            <p:cNvGrpSpPr/>
            <p:nvPr/>
          </p:nvGrpSpPr>
          <p:grpSpPr>
            <a:xfrm>
              <a:off x="4907325" y="1088595"/>
              <a:ext cx="1051852" cy="1292011"/>
              <a:chOff x="1168145" y="1004732"/>
              <a:chExt cx="598671" cy="73535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xmlns="" id="{57B4BFDD-AAE6-4DD8-AC6F-E3AA79245A88}"/>
                  </a:ext>
                </a:extLst>
              </p:cNvPr>
              <p:cNvSpPr/>
              <p:nvPr/>
            </p:nvSpPr>
            <p:spPr>
              <a:xfrm rot="2700000">
                <a:off x="1168145" y="1157772"/>
                <a:ext cx="582319" cy="582319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xmlns="" id="{B5E60ABA-F801-41F6-A31A-2DB38E30252F}"/>
                  </a:ext>
                </a:extLst>
              </p:cNvPr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grpSp>
          <p:nvGrpSpPr>
            <p:cNvPr id="38" name="그룹 19"/>
            <p:cNvGrpSpPr>
              <a:grpSpLocks/>
            </p:cNvGrpSpPr>
            <p:nvPr/>
          </p:nvGrpSpPr>
          <p:grpSpPr bwMode="auto">
            <a:xfrm>
              <a:off x="4800027" y="2988607"/>
              <a:ext cx="1294866" cy="1023341"/>
              <a:chOff x="1029656" y="1004629"/>
              <a:chExt cx="736985" cy="582443"/>
            </a:xfrm>
          </p:grpSpPr>
          <p:sp>
            <p:nvSpPr>
              <p:cNvPr id="52" name="모서리가 둥근 직사각형 51">
                <a:extLst>
                  <a:ext uri="{FF2B5EF4-FFF2-40B4-BE49-F238E27FC236}">
                    <a16:creationId xmlns:a16="http://schemas.microsoft.com/office/drawing/2014/main" xmlns="" id="{88FEB371-826C-4CB0-88EC-7762C4CD1816}"/>
                  </a:ext>
                </a:extLst>
              </p:cNvPr>
              <p:cNvSpPr/>
              <p:nvPr/>
            </p:nvSpPr>
            <p:spPr>
              <a:xfrm rot="2700000">
                <a:off x="1029656" y="1004730"/>
                <a:ext cx="582319" cy="58231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3" name="모서리가 둥근 직사각형 52">
                <a:extLst>
                  <a:ext uri="{FF2B5EF4-FFF2-40B4-BE49-F238E27FC236}">
                    <a16:creationId xmlns:a16="http://schemas.microsoft.com/office/drawing/2014/main" xmlns="" id="{17757B0F-DA8E-43AD-B92C-D429FD2B3BCF}"/>
                  </a:ext>
                </a:extLst>
              </p:cNvPr>
              <p:cNvSpPr/>
              <p:nvPr/>
            </p:nvSpPr>
            <p:spPr>
              <a:xfrm rot="2700000">
                <a:off x="1184217" y="1004649"/>
                <a:ext cx="582443" cy="58240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grpSp>
          <p:nvGrpSpPr>
            <p:cNvPr id="39" name="그룹 23"/>
            <p:cNvGrpSpPr>
              <a:grpSpLocks/>
            </p:cNvGrpSpPr>
            <p:nvPr/>
          </p:nvGrpSpPr>
          <p:grpSpPr bwMode="auto">
            <a:xfrm>
              <a:off x="3137655" y="2879157"/>
              <a:ext cx="1051389" cy="1215644"/>
              <a:chOff x="1168409" y="860367"/>
              <a:chExt cx="598407" cy="691894"/>
            </a:xfrm>
          </p:grpSpPr>
          <p:sp>
            <p:nvSpPr>
              <p:cNvPr id="50" name="모서리가 둥근 직사각형 49">
                <a:extLst>
                  <a:ext uri="{FF2B5EF4-FFF2-40B4-BE49-F238E27FC236}">
                    <a16:creationId xmlns:a16="http://schemas.microsoft.com/office/drawing/2014/main" xmlns="" id="{907E1571-E36E-4EF1-A559-4BCC06B7397D}"/>
                  </a:ext>
                </a:extLst>
              </p:cNvPr>
              <p:cNvSpPr/>
              <p:nvPr/>
            </p:nvSpPr>
            <p:spPr>
              <a:xfrm rot="2700000">
                <a:off x="1168409" y="860367"/>
                <a:ext cx="582319" cy="58231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xmlns="" id="{3EBF6FF8-AE48-45FA-9F78-9713AEF450BB}"/>
                  </a:ext>
                </a:extLst>
              </p:cNvPr>
              <p:cNvSpPr/>
              <p:nvPr/>
            </p:nvSpPr>
            <p:spPr>
              <a:xfrm rot="2700000">
                <a:off x="1184603" y="969838"/>
                <a:ext cx="582443" cy="58240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xmlns="" id="{5DAE92F7-AF21-452D-AFFF-05E7617C9B25}"/>
                </a:ext>
              </a:extLst>
            </p:cNvPr>
            <p:cNvSpPr/>
            <p:nvPr/>
          </p:nvSpPr>
          <p:spPr>
            <a:xfrm rot="2700000">
              <a:off x="4018087" y="2137724"/>
              <a:ext cx="1023342" cy="1023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2" name="직사각형 7"/>
            <p:cNvSpPr>
              <a:spLocks noChangeArrowheads="1"/>
            </p:cNvSpPr>
            <p:nvPr/>
          </p:nvSpPr>
          <p:spPr bwMode="auto">
            <a:xfrm>
              <a:off x="2880657" y="1488302"/>
              <a:ext cx="1237106" cy="542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 dirty="0" err="1" smtClean="0">
                  <a:solidFill>
                    <a:srgbClr val="595959"/>
                  </a:solidFill>
                </a:rPr>
                <a:t>Youtube</a:t>
              </a:r>
              <a:endParaRPr lang="en-US" altLang="ko-KR" sz="3200" b="1" dirty="0">
                <a:solidFill>
                  <a:srgbClr val="595959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800" dirty="0">
                <a:solidFill>
                  <a:srgbClr val="595959"/>
                </a:solidFill>
              </a:endParaRPr>
            </a:p>
          </p:txBody>
        </p:sp>
        <p:sp>
          <p:nvSpPr>
            <p:cNvPr id="45" name="직사각형 8"/>
            <p:cNvSpPr>
              <a:spLocks noChangeArrowheads="1"/>
            </p:cNvSpPr>
            <p:nvPr/>
          </p:nvSpPr>
          <p:spPr bwMode="auto">
            <a:xfrm>
              <a:off x="4828678" y="1374100"/>
              <a:ext cx="1238225" cy="412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 dirty="0" err="1" smtClean="0">
                  <a:solidFill>
                    <a:srgbClr val="595959"/>
                  </a:solidFill>
                </a:rPr>
                <a:t>Naver</a:t>
              </a:r>
              <a:endParaRPr lang="en-US" altLang="ko-KR" sz="3200" b="1" dirty="0" smtClean="0">
                <a:solidFill>
                  <a:srgbClr val="595959"/>
                </a:solidFill>
              </a:endParaRPr>
            </a:p>
          </p:txBody>
        </p:sp>
        <p:sp>
          <p:nvSpPr>
            <p:cNvPr id="47" name="직사각형 9"/>
            <p:cNvSpPr>
              <a:spLocks noChangeArrowheads="1"/>
            </p:cNvSpPr>
            <p:nvPr/>
          </p:nvSpPr>
          <p:spPr bwMode="auto">
            <a:xfrm>
              <a:off x="3046351" y="3121842"/>
              <a:ext cx="1238225" cy="629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 dirty="0" smtClean="0">
                  <a:solidFill>
                    <a:srgbClr val="595959"/>
                  </a:solidFill>
                </a:rPr>
                <a:t>Twitter</a:t>
              </a:r>
              <a:endParaRPr lang="en-US" altLang="ko-KR" sz="3200" b="1" dirty="0">
                <a:solidFill>
                  <a:srgbClr val="595959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rgbClr val="595959"/>
                  </a:solidFill>
                </a:rPr>
                <a:t>정치논객 </a:t>
              </a:r>
              <a:r>
                <a:rPr lang="en-US" altLang="ko-KR" sz="800" dirty="0" smtClean="0">
                  <a:solidFill>
                    <a:srgbClr val="595959"/>
                  </a:solidFill>
                </a:rPr>
                <a:t>,</a:t>
              </a:r>
            </a:p>
            <a:p>
              <a:pPr algn="ctr"/>
              <a:r>
                <a:rPr lang="ko-KR" altLang="en-US" sz="1000" dirty="0" smtClean="0">
                  <a:solidFill>
                    <a:srgbClr val="595959"/>
                  </a:solidFill>
                </a:rPr>
                <a:t>정치적 </a:t>
              </a:r>
              <a:r>
                <a:rPr lang="ko-KR" altLang="en-US" sz="1000" dirty="0" err="1" smtClean="0">
                  <a:solidFill>
                    <a:srgbClr val="595959"/>
                  </a:solidFill>
                </a:rPr>
                <a:t>트윗</a:t>
              </a:r>
              <a:r>
                <a:rPr lang="ko-KR" altLang="en-US" sz="1000" dirty="0" smtClean="0">
                  <a:solidFill>
                    <a:srgbClr val="595959"/>
                  </a:solidFill>
                </a:rPr>
                <a:t> 내용 </a:t>
              </a:r>
              <a:endParaRPr lang="en-US" altLang="ko-KR" sz="1000" dirty="0" smtClean="0">
                <a:solidFill>
                  <a:srgbClr val="595959"/>
                </a:solidFill>
              </a:endParaRPr>
            </a:p>
          </p:txBody>
        </p:sp>
        <p:sp>
          <p:nvSpPr>
            <p:cNvPr id="48" name="직사각형 10"/>
            <p:cNvSpPr>
              <a:spLocks noChangeArrowheads="1"/>
            </p:cNvSpPr>
            <p:nvPr/>
          </p:nvSpPr>
          <p:spPr bwMode="auto">
            <a:xfrm>
              <a:off x="4559445" y="3293061"/>
              <a:ext cx="2115734" cy="412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 dirty="0" err="1" smtClean="0">
                  <a:solidFill>
                    <a:srgbClr val="595959"/>
                  </a:solidFill>
                </a:rPr>
                <a:t>Daum</a:t>
              </a:r>
              <a:r>
                <a:rPr lang="en-US" altLang="ko-KR" sz="3200" b="1" dirty="0" smtClean="0">
                  <a:solidFill>
                    <a:srgbClr val="595959"/>
                  </a:solidFill>
                </a:rPr>
                <a:t>/</a:t>
              </a:r>
              <a:r>
                <a:rPr lang="en-US" altLang="ko-KR" sz="3200" b="1" dirty="0" err="1" smtClean="0">
                  <a:solidFill>
                    <a:srgbClr val="595959"/>
                  </a:solidFill>
                </a:rPr>
                <a:t>Kakao</a:t>
              </a:r>
              <a:endParaRPr lang="en-US" altLang="ko-KR" sz="3200" b="1" dirty="0">
                <a:solidFill>
                  <a:srgbClr val="595959"/>
                </a:solidFill>
              </a:endParaRPr>
            </a:p>
          </p:txBody>
        </p:sp>
        <p:sp>
          <p:nvSpPr>
            <p:cNvPr id="49" name="직사각형 11"/>
            <p:cNvSpPr>
              <a:spLocks noChangeArrowheads="1"/>
            </p:cNvSpPr>
            <p:nvPr/>
          </p:nvSpPr>
          <p:spPr bwMode="auto">
            <a:xfrm>
              <a:off x="3855263" y="2549809"/>
              <a:ext cx="1421940" cy="412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3200" b="1" dirty="0" smtClean="0">
                  <a:solidFill>
                    <a:srgbClr val="595959"/>
                  </a:solidFill>
                </a:rPr>
                <a:t>Journalism</a:t>
              </a:r>
              <a:endParaRPr lang="en-US" altLang="ko-KR" sz="3200" b="1" dirty="0">
                <a:solidFill>
                  <a:srgbClr val="595959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2956273" y="2137768"/>
            <a:ext cx="45719" cy="1070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33818" y="1962315"/>
            <a:ext cx="1112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유투브</a:t>
            </a:r>
            <a:r>
              <a:rPr lang="ko-KR" altLang="en-US" dirty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dirty="0" smtClean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정치적</a:t>
            </a:r>
            <a:endParaRPr lang="en-US" altLang="ko-KR" dirty="0" smtClean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헤드라인 </a:t>
            </a:r>
            <a:endParaRPr lang="en-US" altLang="ko-KR" dirty="0" smtClean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&amp; </a:t>
            </a:r>
            <a:r>
              <a:rPr lang="ko-KR" altLang="en-US" dirty="0" err="1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댓글</a:t>
            </a:r>
            <a:r>
              <a:rPr lang="ko-KR" altLang="en-US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  <a:endParaRPr lang="en-US" altLang="ko-KR" dirty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04246" y="3086948"/>
            <a:ext cx="2726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600" dirty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정치면 키워드</a:t>
            </a:r>
            <a:endParaRPr lang="en-US" altLang="ko-KR" sz="1600" dirty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lvl="0" algn="ctr"/>
            <a:r>
              <a:rPr lang="ko-KR" altLang="en-US" sz="1600" dirty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기사에 달린 </a:t>
            </a:r>
            <a:r>
              <a:rPr lang="ko-KR" altLang="en-US" sz="1600" dirty="0" err="1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댓글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8185086" y="2137768"/>
            <a:ext cx="45719" cy="1070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30805" y="2207018"/>
            <a:ext cx="2320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정치면 기사</a:t>
            </a:r>
            <a:r>
              <a:rPr lang="en-US" altLang="ko-KR" dirty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  <a:p>
            <a:r>
              <a:rPr lang="ko-KR" altLang="en-US" dirty="0" err="1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블로그</a:t>
            </a:r>
            <a:r>
              <a:rPr lang="ko-KR" altLang="en-US" dirty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및 </a:t>
            </a:r>
            <a:r>
              <a:rPr lang="ko-KR" altLang="en-US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카페</a:t>
            </a:r>
            <a:endParaRPr lang="en-US" altLang="ko-KR" dirty="0" smtClean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 err="1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게시글</a:t>
            </a:r>
            <a:endParaRPr lang="en-US" altLang="ko-KR" dirty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3200071" y="4994276"/>
            <a:ext cx="45719" cy="1070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2161946" y="5035174"/>
            <a:ext cx="1112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정치논객</a:t>
            </a:r>
            <a:r>
              <a:rPr lang="en-US" altLang="ko-KR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</a:t>
            </a:r>
            <a:r>
              <a:rPr lang="ko-KR" altLang="en-US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en-US" altLang="ko-KR" dirty="0" smtClean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정치적 </a:t>
            </a:r>
            <a:endParaRPr lang="en-US" altLang="ko-KR" dirty="0" smtClean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 err="1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트윗내용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8591612" y="4754689"/>
            <a:ext cx="45719" cy="1070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8637331" y="4823939"/>
            <a:ext cx="23200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정치면 기사</a:t>
            </a:r>
            <a:r>
              <a:rPr lang="en-US" altLang="ko-KR" dirty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  <a:p>
            <a:r>
              <a:rPr lang="ko-KR" altLang="en-US" dirty="0" err="1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블로그</a:t>
            </a:r>
            <a:r>
              <a:rPr lang="ko-KR" altLang="en-US" dirty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및 </a:t>
            </a:r>
            <a:r>
              <a:rPr lang="ko-KR" altLang="en-US" dirty="0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카페</a:t>
            </a:r>
            <a:endParaRPr lang="en-US" altLang="ko-KR" dirty="0" smtClean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 err="1" smtClean="0">
                <a:solidFill>
                  <a:srgbClr val="59595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게시글</a:t>
            </a:r>
            <a:endParaRPr lang="en-US" altLang="ko-KR" dirty="0">
              <a:solidFill>
                <a:srgbClr val="59595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8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385714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</a:t>
            </a:r>
            <a:r>
              <a:rPr lang="ko-KR" altLang="en-US" sz="3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내용 및 연구방법 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445569"/>
                </a:solidFill>
                <a:latin typeface="+mn-ea"/>
                <a:ea typeface="+mn-ea"/>
              </a:rPr>
              <a:t>데이터셋</a:t>
            </a: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 </a:t>
            </a:r>
            <a:r>
              <a:rPr lang="en-US" altLang="ko-KR" sz="2000" b="1" dirty="0" smtClean="0">
                <a:solidFill>
                  <a:srgbClr val="445569"/>
                </a:solidFill>
                <a:latin typeface="+mn-ea"/>
                <a:ea typeface="+mn-ea"/>
              </a:rPr>
              <a:t>/ </a:t>
            </a: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분석 요소 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6552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56D75B9-FD34-4D11-927D-BC5D2C737992}"/>
              </a:ext>
            </a:extLst>
          </p:cNvPr>
          <p:cNvSpPr txBox="1"/>
          <p:nvPr/>
        </p:nvSpPr>
        <p:spPr>
          <a:xfrm>
            <a:off x="2387824" y="1986514"/>
            <a:ext cx="676980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 smtClean="0">
                <a:solidFill>
                  <a:srgbClr val="445569"/>
                </a:solidFill>
                <a:latin typeface="+mn-ea"/>
              </a:rPr>
              <a:t>언론사</a:t>
            </a:r>
            <a:r>
              <a:rPr lang="en-US" altLang="ko-KR" sz="3000" b="1" dirty="0" smtClean="0">
                <a:solidFill>
                  <a:srgbClr val="445569"/>
                </a:solidFill>
                <a:latin typeface="+mn-ea"/>
              </a:rPr>
              <a:t>, </a:t>
            </a:r>
            <a:r>
              <a:rPr lang="ko-KR" altLang="en-US" sz="3000" b="1" dirty="0" smtClean="0">
                <a:solidFill>
                  <a:srgbClr val="445569"/>
                </a:solidFill>
                <a:latin typeface="+mn-ea"/>
              </a:rPr>
              <a:t>포털</a:t>
            </a:r>
            <a:r>
              <a:rPr lang="en-US" altLang="ko-KR" sz="3000" b="1" dirty="0" smtClean="0">
                <a:solidFill>
                  <a:srgbClr val="445569"/>
                </a:solidFill>
                <a:latin typeface="+mn-ea"/>
              </a:rPr>
              <a:t>, </a:t>
            </a:r>
            <a:r>
              <a:rPr lang="ko-KR" altLang="en-US" sz="3000" b="1" dirty="0" err="1" smtClean="0">
                <a:solidFill>
                  <a:srgbClr val="445569"/>
                </a:solidFill>
                <a:latin typeface="+mn-ea"/>
              </a:rPr>
              <a:t>유투브</a:t>
            </a:r>
            <a:r>
              <a:rPr lang="en-US" altLang="ko-KR" sz="3000" b="1" dirty="0" smtClean="0">
                <a:solidFill>
                  <a:srgbClr val="445569"/>
                </a:solidFill>
                <a:latin typeface="+mn-ea"/>
              </a:rPr>
              <a:t>, SNS</a:t>
            </a:r>
            <a:r>
              <a:rPr lang="ko-KR" altLang="en-US" sz="3000" b="1" dirty="0" smtClean="0">
                <a:solidFill>
                  <a:srgbClr val="445569"/>
                </a:solidFill>
                <a:latin typeface="+mn-ea"/>
              </a:rPr>
              <a:t> </a:t>
            </a:r>
            <a:r>
              <a:rPr lang="ko-KR" altLang="en-US" sz="3000" b="1" dirty="0" err="1" smtClean="0">
                <a:solidFill>
                  <a:srgbClr val="445569"/>
                </a:solidFill>
                <a:latin typeface="+mn-ea"/>
              </a:rPr>
              <a:t>댓글형태의</a:t>
            </a:r>
            <a:endParaRPr lang="ko-KR" altLang="en-US" sz="3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56D75B9-FD34-4D11-927D-BC5D2C737992}"/>
              </a:ext>
            </a:extLst>
          </p:cNvPr>
          <p:cNvSpPr txBox="1"/>
          <p:nvPr/>
        </p:nvSpPr>
        <p:spPr>
          <a:xfrm>
            <a:off x="2387825" y="3481276"/>
            <a:ext cx="611417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 smtClean="0">
                <a:solidFill>
                  <a:srgbClr val="445569"/>
                </a:solidFill>
                <a:latin typeface="+mn-ea"/>
              </a:rPr>
              <a:t>후보자와 관련된 뉴스 기사      들</a:t>
            </a:r>
            <a:r>
              <a:rPr lang="en-US" altLang="ko-KR" sz="3000" b="1" dirty="0" smtClean="0">
                <a:solidFill>
                  <a:srgbClr val="445569"/>
                </a:solidFill>
                <a:latin typeface="+mn-ea"/>
                <a:ea typeface="+mn-ea"/>
              </a:rPr>
              <a:t>.</a:t>
            </a:r>
            <a:endParaRPr lang="ko-KR" altLang="en-US" sz="3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56D75B9-FD34-4D11-927D-BC5D2C737992}"/>
              </a:ext>
            </a:extLst>
          </p:cNvPr>
          <p:cNvSpPr txBox="1"/>
          <p:nvPr/>
        </p:nvSpPr>
        <p:spPr>
          <a:xfrm>
            <a:off x="2387824" y="4263170"/>
            <a:ext cx="688361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 smtClean="0">
                <a:solidFill>
                  <a:srgbClr val="445569"/>
                </a:solidFill>
                <a:latin typeface="+mn-ea"/>
              </a:rPr>
              <a:t>특정 후보자의 검색 </a:t>
            </a:r>
            <a:r>
              <a:rPr lang="ko-KR" altLang="en-US" sz="3000" b="1" dirty="0" err="1" smtClean="0">
                <a:solidFill>
                  <a:srgbClr val="445569"/>
                </a:solidFill>
                <a:latin typeface="+mn-ea"/>
              </a:rPr>
              <a:t>트래픽</a:t>
            </a:r>
            <a:r>
              <a:rPr lang="ko-KR" altLang="en-US" sz="3000" b="1" dirty="0" smtClean="0">
                <a:solidFill>
                  <a:srgbClr val="445569"/>
                </a:solidFill>
                <a:latin typeface="+mn-ea"/>
              </a:rPr>
              <a:t>     빈도수 </a:t>
            </a:r>
            <a:r>
              <a:rPr lang="en-US" altLang="ko-KR" sz="3000" b="1" dirty="0" smtClean="0">
                <a:solidFill>
                  <a:srgbClr val="445569"/>
                </a:solidFill>
                <a:latin typeface="+mn-ea"/>
                <a:ea typeface="+mn-ea"/>
              </a:rPr>
              <a:t>.</a:t>
            </a:r>
            <a:endParaRPr lang="ko-KR" altLang="en-US" sz="3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ABE87FE3-3D91-453C-AD9A-C647102F1D88}"/>
              </a:ext>
            </a:extLst>
          </p:cNvPr>
          <p:cNvSpPr/>
          <p:nvPr/>
        </p:nvSpPr>
        <p:spPr>
          <a:xfrm>
            <a:off x="5412593" y="3398169"/>
            <a:ext cx="2281493" cy="6429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150" dirty="0" smtClean="0">
                <a:latin typeface="+mn-ea"/>
                <a:cs typeface="Arial" panose="020B0604020202020204" pitchFamily="34" charset="0"/>
              </a:rPr>
              <a:t>뉴스기사 </a:t>
            </a:r>
            <a:endParaRPr lang="ko-KR" altLang="en-US" sz="4000" b="1" spc="-15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ABE87FE3-3D91-453C-AD9A-C647102F1D88}"/>
              </a:ext>
            </a:extLst>
          </p:cNvPr>
          <p:cNvSpPr/>
          <p:nvPr/>
        </p:nvSpPr>
        <p:spPr>
          <a:xfrm>
            <a:off x="5924283" y="4218700"/>
            <a:ext cx="1769804" cy="6429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150" dirty="0" err="1" smtClean="0">
                <a:latin typeface="+mn-ea"/>
                <a:cs typeface="Arial" panose="020B0604020202020204" pitchFamily="34" charset="0"/>
              </a:rPr>
              <a:t>트래픽</a:t>
            </a:r>
            <a:r>
              <a:rPr lang="ko-KR" altLang="en-US" sz="4000" b="1" spc="-150" dirty="0" smtClean="0">
                <a:latin typeface="+mn-ea"/>
                <a:cs typeface="Arial" panose="020B0604020202020204" pitchFamily="34" charset="0"/>
              </a:rPr>
              <a:t> </a:t>
            </a:r>
            <a:endParaRPr lang="ko-KR" altLang="en-US" sz="4000" b="1" spc="-15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56D75B9-FD34-4D11-927D-BC5D2C737992}"/>
              </a:ext>
            </a:extLst>
          </p:cNvPr>
          <p:cNvSpPr txBox="1"/>
          <p:nvPr/>
        </p:nvSpPr>
        <p:spPr>
          <a:xfrm>
            <a:off x="2400703" y="5153851"/>
            <a:ext cx="521008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 smtClean="0">
                <a:solidFill>
                  <a:srgbClr val="445569"/>
                </a:solidFill>
                <a:latin typeface="+mn-ea"/>
              </a:rPr>
              <a:t>지역구별 지지정당      이력 </a:t>
            </a:r>
            <a:r>
              <a:rPr lang="en-US" altLang="ko-KR" sz="3000" b="1" dirty="0" smtClean="0">
                <a:solidFill>
                  <a:srgbClr val="445569"/>
                </a:solidFill>
                <a:latin typeface="+mn-ea"/>
                <a:ea typeface="+mn-ea"/>
              </a:rPr>
              <a:t>.</a:t>
            </a:r>
            <a:endParaRPr lang="ko-KR" altLang="en-US" sz="3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ABE87FE3-3D91-453C-AD9A-C647102F1D88}"/>
              </a:ext>
            </a:extLst>
          </p:cNvPr>
          <p:cNvSpPr/>
          <p:nvPr/>
        </p:nvSpPr>
        <p:spPr>
          <a:xfrm>
            <a:off x="4176473" y="5109381"/>
            <a:ext cx="2281493" cy="6429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150" dirty="0" smtClean="0">
                <a:latin typeface="+mn-ea"/>
                <a:cs typeface="Arial" panose="020B0604020202020204" pitchFamily="34" charset="0"/>
              </a:rPr>
              <a:t>지지정당</a:t>
            </a:r>
            <a:endParaRPr lang="ko-KR" altLang="en-US" sz="4000" b="1" spc="-15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756D75B9-FD34-4D11-927D-BC5D2C737992}"/>
              </a:ext>
            </a:extLst>
          </p:cNvPr>
          <p:cNvSpPr txBox="1"/>
          <p:nvPr/>
        </p:nvSpPr>
        <p:spPr>
          <a:xfrm>
            <a:off x="2387824" y="2591360"/>
            <a:ext cx="426270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 err="1" smtClean="0">
                <a:solidFill>
                  <a:srgbClr val="445569"/>
                </a:solidFill>
                <a:latin typeface="+mn-ea"/>
              </a:rPr>
              <a:t>긍</a:t>
            </a:r>
            <a:r>
              <a:rPr lang="en-US" altLang="ko-KR" sz="3000" b="1" dirty="0" smtClean="0">
                <a:solidFill>
                  <a:srgbClr val="445569"/>
                </a:solidFill>
                <a:latin typeface="+mn-ea"/>
              </a:rPr>
              <a:t>/</a:t>
            </a:r>
            <a:r>
              <a:rPr lang="ko-KR" altLang="en-US" sz="3000" b="1" dirty="0" smtClean="0">
                <a:solidFill>
                  <a:srgbClr val="445569"/>
                </a:solidFill>
                <a:latin typeface="+mn-ea"/>
              </a:rPr>
              <a:t>부정</a:t>
            </a:r>
            <a:r>
              <a:rPr lang="ko-KR" altLang="en-US" sz="3000" b="1" dirty="0" smtClean="0">
                <a:solidFill>
                  <a:srgbClr val="445569"/>
                </a:solidFill>
                <a:latin typeface="+mn-ea"/>
                <a:ea typeface="+mn-ea"/>
              </a:rPr>
              <a:t>              분석</a:t>
            </a:r>
            <a:r>
              <a:rPr lang="en-US" altLang="ko-KR" sz="3000" b="1" dirty="0" smtClean="0">
                <a:solidFill>
                  <a:srgbClr val="445569"/>
                </a:solidFill>
                <a:latin typeface="+mn-ea"/>
                <a:ea typeface="+mn-ea"/>
              </a:rPr>
              <a:t>.</a:t>
            </a:r>
            <a:endParaRPr lang="ko-KR" altLang="en-US" sz="3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BE87FE3-3D91-453C-AD9A-C647102F1D88}"/>
              </a:ext>
            </a:extLst>
          </p:cNvPr>
          <p:cNvSpPr/>
          <p:nvPr/>
        </p:nvSpPr>
        <p:spPr>
          <a:xfrm>
            <a:off x="3895031" y="2498592"/>
            <a:ext cx="1716087" cy="6429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150" dirty="0" smtClean="0">
                <a:latin typeface="+mn-ea"/>
                <a:cs typeface="Arial" panose="020B0604020202020204" pitchFamily="34" charset="0"/>
              </a:rPr>
              <a:t>형태소 </a:t>
            </a:r>
            <a:endParaRPr lang="ko-KR" altLang="en-US" sz="4000" b="1" spc="-15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6137" y="1432516"/>
            <a:ext cx="6446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“</a:t>
            </a:r>
            <a:endParaRPr lang="ko-KR" altLang="en-US" sz="6600" dirty="0"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9889" y="5553302"/>
            <a:ext cx="655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9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385714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</a:t>
            </a:r>
            <a:r>
              <a:rPr lang="ko-KR" altLang="en-US" sz="3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내용 및 연구방법 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데이터 수집 방법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6552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https://miro.medium.com/max/1200/1*NL72a7rPf5bGyefnwQjf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403" y="1656397"/>
            <a:ext cx="7815194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48506" y="5950039"/>
            <a:ext cx="744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기능적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(functional)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자동화 테스트 </a:t>
            </a:r>
            <a:r>
              <a:rPr lang="ko-KR" altLang="en-US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도구를 사용한 웹 </a:t>
            </a:r>
            <a:r>
              <a:rPr lang="ko-KR" altLang="en-US" dirty="0" err="1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크롤링</a:t>
            </a:r>
            <a:r>
              <a:rPr lang="en-US" altLang="ko-KR" dirty="0" smtClean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(Crawling) </a:t>
            </a:r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6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849313" y="66675"/>
            <a:ext cx="385714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</a:t>
            </a:r>
            <a:r>
              <a:rPr lang="ko-KR" altLang="en-US" sz="3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내용 및 연구방법 </a:t>
            </a:r>
            <a:endParaRPr lang="en-US" altLang="ko-KR" sz="3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04198D-DD23-4151-BA17-2620D6A5F1FE}"/>
              </a:ext>
            </a:extLst>
          </p:cNvPr>
          <p:cNvSpPr/>
          <p:nvPr/>
        </p:nvSpPr>
        <p:spPr>
          <a:xfrm>
            <a:off x="513860" y="855930"/>
            <a:ext cx="68263" cy="504825"/>
          </a:xfrm>
          <a:prstGeom prst="rect">
            <a:avLst/>
          </a:prstGeom>
          <a:solidFill>
            <a:srgbClr val="445569"/>
          </a:solidFill>
          <a:ln>
            <a:solidFill>
              <a:srgbClr val="445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694835" y="938480"/>
            <a:ext cx="74168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445569"/>
                </a:solidFill>
                <a:latin typeface="+mn-ea"/>
                <a:ea typeface="+mn-ea"/>
              </a:rPr>
              <a:t>모델링 학습방법 </a:t>
            </a:r>
            <a:endParaRPr lang="ko-KR" altLang="en-US" sz="2000" b="1" dirty="0">
              <a:solidFill>
                <a:srgbClr val="445569"/>
              </a:solidFill>
              <a:latin typeface="+mn-ea"/>
              <a:ea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4655209" y="393700"/>
            <a:ext cx="7200000" cy="0"/>
          </a:xfrm>
          <a:prstGeom prst="line">
            <a:avLst/>
          </a:prstGeom>
          <a:ln w="9525">
            <a:solidFill>
              <a:srgbClr val="4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2" name="Picture 6" descr="https://previews.123rf.com/images/trueffelpix/trueffelpix1812/trueffelpix181200009/126999057-banner-neuro-linguistic-programming-nlp-vector-illustration-concept-wit-icons-and-keywo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1883369"/>
            <a:ext cx="5958334" cy="171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5"/>
          <p:cNvSpPr>
            <a:spLocks/>
          </p:cNvSpPr>
          <p:nvPr/>
        </p:nvSpPr>
        <p:spPr bwMode="auto">
          <a:xfrm>
            <a:off x="6954593" y="1691107"/>
            <a:ext cx="4900616" cy="2002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자연 언어 처리 </a:t>
            </a:r>
            <a:r>
              <a: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(Natural Language Processing)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자연어 처리 분야 중 하나인 단어 분류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(Word Classification)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방법을 통해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품사태깅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개체명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인식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중의성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해소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구문 분석 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감정분석의 학습과정을 통하여 여론을 추출 분석  </a:t>
            </a:r>
            <a:endParaRPr lang="ko-KR" altLang="en-US" sz="1400" dirty="0">
              <a:solidFill>
                <a:prstClr val="white">
                  <a:lumMod val="50000"/>
                </a:prst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717494" y="2106061"/>
            <a:ext cx="0" cy="1113657"/>
          </a:xfrm>
          <a:prstGeom prst="line">
            <a:avLst/>
          </a:prstGeom>
          <a:ln w="28575">
            <a:solidFill>
              <a:srgbClr val="44556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44" name="Picture 8" descr="Lasso 그리고 고차원 문제와 오버피팅 - from __future__ import dr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46452"/>
            <a:ext cx="4876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/>
          <p:cNvCxnSpPr/>
          <p:nvPr/>
        </p:nvCxnSpPr>
        <p:spPr>
          <a:xfrm flipH="1">
            <a:off x="5821251" y="4306005"/>
            <a:ext cx="5455" cy="1980000"/>
          </a:xfrm>
          <a:prstGeom prst="line">
            <a:avLst/>
          </a:prstGeom>
          <a:ln w="28575">
            <a:solidFill>
              <a:srgbClr val="44556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reeform 5"/>
          <p:cNvSpPr>
            <a:spLocks/>
          </p:cNvSpPr>
          <p:nvPr/>
        </p:nvSpPr>
        <p:spPr bwMode="auto">
          <a:xfrm>
            <a:off x="582123" y="4139473"/>
            <a:ext cx="5239128" cy="2002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라쏘</a:t>
            </a:r>
            <a:r>
              <a: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, </a:t>
            </a:r>
            <a:r>
              <a:rPr lang="ko-KR" altLang="en-US" sz="1600" b="1" dirty="0" err="1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릿지</a:t>
            </a:r>
            <a:r>
              <a:rPr lang="ko-KR" altLang="en-US" sz="1600" b="1" dirty="0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회귀모형 도출</a:t>
            </a:r>
            <a:r>
              <a: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(Lasso &amp; Ridge Regression)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극성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태깅된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형태소 감정분석 결과의 정확도를 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Lasso &amp; Ridge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회귀모형별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400" dirty="0" err="1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정분류율</a:t>
            </a: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구분을 통해서 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white">
                    <a:lumMod val="50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여론 극성 반영 여부 판단 </a:t>
            </a:r>
            <a:endParaRPr lang="ko-KR" altLang="en-US" sz="1400" dirty="0">
              <a:solidFill>
                <a:prstClr val="white">
                  <a:lumMod val="50000"/>
                </a:prst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71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428</Words>
  <Application>Microsoft Office PowerPoint</Application>
  <PresentationFormat>와이드스크린</PresentationFormat>
  <Paragraphs>128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6" baseType="lpstr">
      <vt:lpstr>맑은 고딕</vt:lpstr>
      <vt:lpstr>Aharoni</vt:lpstr>
      <vt:lpstr>Noto Sans CJK KR Thin</vt:lpstr>
      <vt:lpstr>Bauhaus 93</vt:lpstr>
      <vt:lpstr>Calibri</vt:lpstr>
      <vt:lpstr>Arial</vt:lpstr>
      <vt:lpstr>나눔스퀘어_ac Bold</vt:lpstr>
      <vt:lpstr>Noto Sans CJK KR Light</vt:lpstr>
      <vt:lpstr>DX방탄고딕</vt:lpstr>
      <vt:lpstr>Noto Sans CJK KR Bold</vt:lpstr>
      <vt:lpstr>나눔스퀘어 ExtraBold</vt:lpstr>
      <vt:lpstr>Noto Sans CJK KR Black</vt:lpstr>
      <vt:lpstr>휴먼둥근헤드라인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36</cp:revision>
  <dcterms:created xsi:type="dcterms:W3CDTF">2020-03-27T06:20:04Z</dcterms:created>
  <dcterms:modified xsi:type="dcterms:W3CDTF">2020-03-28T08:51:57Z</dcterms:modified>
</cp:coreProperties>
</file>